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7" r:id="rId14"/>
    <p:sldId id="268" r:id="rId15"/>
    <p:sldId id="269"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9533" autoAdjust="0"/>
  </p:normalViewPr>
  <p:slideViewPr>
    <p:cSldViewPr snapToGrid="0">
      <p:cViewPr>
        <p:scale>
          <a:sx n="53" d="100"/>
          <a:sy n="53" d="100"/>
        </p:scale>
        <p:origin x="1416"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CC2225-501E-409F-B9A8-F778CE957D18}" type="datetimeFigureOut">
              <a:rPr lang="en-US" smtClean="0"/>
              <a:t>2019-04-20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BD745E-6559-497C-A77C-D1C81DE131B1}" type="slidenum">
              <a:rPr lang="en-US" smtClean="0"/>
              <a:t>‹#›</a:t>
            </a:fld>
            <a:endParaRPr lang="en-US"/>
          </a:p>
        </p:txBody>
      </p:sp>
    </p:spTree>
    <p:extLst>
      <p:ext uri="{BB962C8B-B14F-4D97-AF65-F5344CB8AC3E}">
        <p14:creationId xmlns:p14="http://schemas.microsoft.com/office/powerpoint/2010/main" val="1243453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FBI, national association of securities dealers, and the security exchange commission investigate these acts of crime. </a:t>
            </a:r>
          </a:p>
          <a:p>
            <a:r>
              <a:rPr lang="en-US" sz="1200" kern="1200" dirty="0" smtClean="0">
                <a:solidFill>
                  <a:schemeClr val="tx1"/>
                </a:solidFill>
                <a:effectLst/>
                <a:latin typeface="+mn-lt"/>
                <a:ea typeface="+mn-ea"/>
                <a:cs typeface="+mn-cs"/>
              </a:rPr>
              <a:t>These crimes can cost citizens millions of dollars and are difficult in prosecuting since sophisticated systems are involved and many people are involved as well. </a:t>
            </a:r>
          </a:p>
          <a:p>
            <a:r>
              <a:rPr lang="en-US" sz="1200" kern="1200" dirty="0" smtClean="0">
                <a:solidFill>
                  <a:schemeClr val="tx1"/>
                </a:solidFill>
                <a:effectLst/>
                <a:latin typeface="+mn-lt"/>
                <a:ea typeface="+mn-ea"/>
                <a:cs typeface="+mn-cs"/>
              </a:rPr>
              <a:t>Both the individuals committing the crime as well as the corporation where they work can be prosecuted by the government. </a:t>
            </a:r>
          </a:p>
          <a:p>
            <a:r>
              <a:rPr lang="en-US" sz="1200" kern="1200" dirty="0" smtClean="0">
                <a:solidFill>
                  <a:schemeClr val="tx1"/>
                </a:solidFill>
                <a:effectLst/>
                <a:latin typeface="+mn-lt"/>
                <a:ea typeface="+mn-ea"/>
                <a:cs typeface="+mn-cs"/>
              </a:rPr>
              <a:t>White-collar crime got its name from the types of individuals who commit financial fraud typically. </a:t>
            </a:r>
          </a:p>
          <a:p>
            <a:r>
              <a:rPr lang="en-US" sz="1200" kern="1200" dirty="0" smtClean="0">
                <a:solidFill>
                  <a:schemeClr val="tx1"/>
                </a:solidFill>
                <a:effectLst/>
                <a:latin typeface="+mn-lt"/>
                <a:ea typeface="+mn-ea"/>
                <a:cs typeface="+mn-cs"/>
              </a:rPr>
              <a:t>These individuals include fund managers, business managers, and executives. In a situation where individuals are convicted of white-collar crimes, they can face prison time and fines that are steep. </a:t>
            </a:r>
          </a:p>
          <a:p>
            <a:r>
              <a:rPr lang="en-US" sz="1200" kern="1200" dirty="0" smtClean="0">
                <a:solidFill>
                  <a:schemeClr val="tx1"/>
                </a:solidFill>
                <a:effectLst/>
                <a:latin typeface="+mn-lt"/>
                <a:ea typeface="+mn-ea"/>
                <a:cs typeface="+mn-cs"/>
              </a:rPr>
              <a:t>Financial damages can be pursued from banks and corporations that commit the white-collar crime on a wide level of an institution by the federal government.</a:t>
            </a:r>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2</a:t>
            </a:fld>
            <a:endParaRPr lang="en-US"/>
          </a:p>
        </p:txBody>
      </p:sp>
    </p:spTree>
    <p:extLst>
      <p:ext uri="{BB962C8B-B14F-4D97-AF65-F5344CB8AC3E}">
        <p14:creationId xmlns:p14="http://schemas.microsoft.com/office/powerpoint/2010/main" val="3522424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Peter, his brother was employed as senior managing director and the chief compliance. </a:t>
            </a:r>
          </a:p>
          <a:p>
            <a:r>
              <a:rPr lang="en-US" sz="1200" kern="1200" dirty="0" smtClean="0">
                <a:solidFill>
                  <a:schemeClr val="tx1"/>
                </a:solidFill>
                <a:effectLst/>
                <a:latin typeface="+mn-lt"/>
                <a:ea typeface="+mn-ea"/>
                <a:cs typeface="+mn-cs"/>
              </a:rPr>
              <a:t>Shana Madoff who was Peter's daughter was employed as rules and compliance officer and attorney while Andrew and Mark who were Madoff’s sons were also employed. Following the arrest, if his father exactly two years later Mark committed suicide by hanging himself while Peter was sentenced for 10 years in prison. </a:t>
            </a:r>
          </a:p>
          <a:p>
            <a:r>
              <a:rPr lang="en-US" sz="1200" kern="1200" dirty="0" smtClean="0">
                <a:solidFill>
                  <a:schemeClr val="tx1"/>
                </a:solidFill>
                <a:effectLst/>
                <a:latin typeface="+mn-lt"/>
                <a:ea typeface="+mn-ea"/>
                <a:cs typeface="+mn-cs"/>
              </a:rPr>
              <a:t>The federal authorities were alerted by Madoff's sons and on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December 2009, he was arrested. </a:t>
            </a:r>
          </a:p>
          <a:p>
            <a:r>
              <a:rPr lang="en-US" sz="1200" kern="1200" dirty="0" smtClean="0">
                <a:solidFill>
                  <a:schemeClr val="tx1"/>
                </a:solidFill>
                <a:effectLst/>
                <a:latin typeface="+mn-lt"/>
                <a:ea typeface="+mn-ea"/>
                <a:cs typeface="+mn-cs"/>
              </a:rPr>
              <a:t>He pleaded guilty to crimes of federal that were eleven and he admitted to operating a private Ponzi scheme largest in history. </a:t>
            </a:r>
          </a:p>
          <a:p>
            <a:r>
              <a:rPr lang="en-US" sz="1200" kern="1200" dirty="0" smtClean="0">
                <a:solidFill>
                  <a:schemeClr val="tx1"/>
                </a:solidFill>
                <a:effectLst/>
                <a:latin typeface="+mn-lt"/>
                <a:ea typeface="+mn-ea"/>
                <a:cs typeface="+mn-cs"/>
              </a:rPr>
              <a:t>June 29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Madoff was sentenced in prison for 150 years with $170 billion restitution. </a:t>
            </a:r>
          </a:p>
          <a:p>
            <a:r>
              <a:rPr lang="en-US" sz="1200" kern="1200" dirty="0" smtClean="0">
                <a:solidFill>
                  <a:schemeClr val="tx1"/>
                </a:solidFill>
                <a:effectLst/>
                <a:latin typeface="+mn-lt"/>
                <a:ea typeface="+mn-ea"/>
                <a:cs typeface="+mn-cs"/>
              </a:rPr>
              <a:t>Madoff had said that his firm had “liabilities” of $50 billion approximately according to the original federal charges. </a:t>
            </a:r>
          </a:p>
          <a:p>
            <a:r>
              <a:rPr lang="en-US" sz="1200" kern="1200" dirty="0" smtClean="0">
                <a:solidFill>
                  <a:schemeClr val="tx1"/>
                </a:solidFill>
                <a:effectLst/>
                <a:latin typeface="+mn-lt"/>
                <a:ea typeface="+mn-ea"/>
                <a:cs typeface="+mn-cs"/>
              </a:rPr>
              <a:t>The fraud size was estimated to be $64.8 billion and this was based on the accounts amounts of the 4,800 clients that Madoff had as of 30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November 2008. </a:t>
            </a:r>
          </a:p>
          <a:p>
            <a:r>
              <a:rPr lang="en-US" sz="1200" kern="1200" dirty="0" smtClean="0">
                <a:solidFill>
                  <a:schemeClr val="tx1"/>
                </a:solidFill>
                <a:effectLst/>
                <a:latin typeface="+mn-lt"/>
                <a:ea typeface="+mn-ea"/>
                <a:cs typeface="+mn-cs"/>
              </a:rPr>
              <a:t>Others involved in the scheme were determined by the investigators. </a:t>
            </a:r>
          </a:p>
          <a:p>
            <a:r>
              <a:rPr lang="en-US" sz="1200" kern="1200" dirty="0" smtClean="0">
                <a:solidFill>
                  <a:schemeClr val="tx1"/>
                </a:solidFill>
                <a:effectLst/>
                <a:latin typeface="+mn-lt"/>
                <a:ea typeface="+mn-ea"/>
                <a:cs typeface="+mn-cs"/>
              </a:rPr>
              <a:t>There has also been criticizing the United States Securities and Exchange Commission (SEC) for not thoroughly investigating Madoff. </a:t>
            </a:r>
          </a:p>
          <a:p>
            <a:r>
              <a:rPr lang="en-US" sz="1200" kern="1200" dirty="0" smtClean="0">
                <a:solidFill>
                  <a:schemeClr val="tx1"/>
                </a:solidFill>
                <a:effectLst/>
                <a:latin typeface="+mn-lt"/>
                <a:ea typeface="+mn-ea"/>
                <a:cs typeface="+mn-cs"/>
              </a:rPr>
              <a:t>As early as 1999, there had been raising of the firm questions as Madoff business was doing well on Wall Street. </a:t>
            </a:r>
          </a:p>
          <a:p>
            <a:r>
              <a:rPr lang="en-US" sz="1200" kern="1200" dirty="0" smtClean="0">
                <a:solidFill>
                  <a:schemeClr val="tx1"/>
                </a:solidFill>
                <a:effectLst/>
                <a:latin typeface="+mn-lt"/>
                <a:ea typeface="+mn-ea"/>
                <a:cs typeface="+mn-cs"/>
              </a:rPr>
              <a:t>Many organizations were forced to close temporarily as the business and personal asset freezing of Madoff created a reaction chain throughout the business world. </a:t>
            </a:r>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3</a:t>
            </a:fld>
            <a:endParaRPr lang="en-US"/>
          </a:p>
        </p:txBody>
      </p:sp>
    </p:spTree>
    <p:extLst>
      <p:ext uri="{BB962C8B-B14F-4D97-AF65-F5344CB8AC3E}">
        <p14:creationId xmlns:p14="http://schemas.microsoft.com/office/powerpoint/2010/main" val="294599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business started to grow with the help of accountant Saul </a:t>
            </a:r>
            <a:r>
              <a:rPr lang="en-US" sz="1200" kern="1200" dirty="0" err="1" smtClean="0">
                <a:solidFill>
                  <a:schemeClr val="tx1"/>
                </a:solidFill>
                <a:effectLst/>
                <a:latin typeface="+mn-lt"/>
                <a:ea typeface="+mn-ea"/>
                <a:cs typeface="+mn-cs"/>
              </a:rPr>
              <a:t>Alpern</a:t>
            </a:r>
            <a:r>
              <a:rPr lang="en-US" sz="1200" kern="1200" dirty="0" smtClean="0">
                <a:solidFill>
                  <a:schemeClr val="tx1"/>
                </a:solidFill>
                <a:effectLst/>
                <a:latin typeface="+mn-lt"/>
                <a:ea typeface="+mn-ea"/>
                <a:cs typeface="+mn-cs"/>
              </a:rPr>
              <a:t> who was his father-in-law. </a:t>
            </a:r>
          </a:p>
          <a:p>
            <a:r>
              <a:rPr lang="en-US" sz="1200" kern="1200" dirty="0" smtClean="0">
                <a:solidFill>
                  <a:schemeClr val="tx1"/>
                </a:solidFill>
                <a:effectLst/>
                <a:latin typeface="+mn-lt"/>
                <a:ea typeface="+mn-ea"/>
                <a:cs typeface="+mn-cs"/>
              </a:rPr>
              <a:t>The National Quotation Bureau’s Pink Sheets was what the firm was using to make markets before beginning innovative computer information technology in disseminating quotes so as to compete in the New York Stock Exchange. </a:t>
            </a:r>
          </a:p>
          <a:p>
            <a:r>
              <a:rPr lang="en-US" sz="1200" kern="1200" dirty="0" smtClean="0">
                <a:solidFill>
                  <a:schemeClr val="tx1"/>
                </a:solidFill>
                <a:effectLst/>
                <a:latin typeface="+mn-lt"/>
                <a:ea typeface="+mn-ea"/>
                <a:cs typeface="+mn-cs"/>
              </a:rPr>
              <a:t>Madoff worked with several members of the family as outlined above. </a:t>
            </a:r>
          </a:p>
          <a:p>
            <a:r>
              <a:rPr lang="en-US" sz="1200" kern="1200" dirty="0" smtClean="0">
                <a:solidFill>
                  <a:schemeClr val="tx1"/>
                </a:solidFill>
                <a:effectLst/>
                <a:latin typeface="+mn-lt"/>
                <a:ea typeface="+mn-ea"/>
                <a:cs typeface="+mn-cs"/>
              </a:rPr>
              <a:t>The investment management fraud is believed to have stated in the 1970s by the investigators from federal while Madoff said he began activities of fraudulent have begun in the 1990s. </a:t>
            </a:r>
          </a:p>
          <a:p>
            <a:r>
              <a:rPr lang="en-US" sz="1200" kern="1200" dirty="0" smtClean="0">
                <a:solidFill>
                  <a:schemeClr val="tx1"/>
                </a:solidFill>
                <a:effectLst/>
                <a:latin typeface="+mn-lt"/>
                <a:ea typeface="+mn-ea"/>
                <a:cs typeface="+mn-cs"/>
              </a:rPr>
              <a:t>Madoff's market-maker division traded in the 1980s up to 5% 0f the New York Stock Exchange total made volume. He was the payment for order flow first prominent practitioner and paid brokers in executing the order of their clients via his brokerage. </a:t>
            </a:r>
          </a:p>
          <a:p>
            <a:r>
              <a:rPr lang="en-US" sz="1200" kern="1200" dirty="0" smtClean="0">
                <a:solidFill>
                  <a:schemeClr val="tx1"/>
                </a:solidFill>
                <a:effectLst/>
                <a:latin typeface="+mn-lt"/>
                <a:ea typeface="+mn-ea"/>
                <a:cs typeface="+mn-cs"/>
              </a:rPr>
              <a:t>This gave Madoff the distinction in the NYSE-listed stocks in the US being the largest dealer and trading the transaction volume of about 15%. </a:t>
            </a:r>
          </a:p>
          <a:p>
            <a:r>
              <a:rPr lang="en-US" sz="1200" kern="1200" dirty="0" smtClean="0">
                <a:solidFill>
                  <a:schemeClr val="tx1"/>
                </a:solidFill>
                <a:effectLst/>
                <a:latin typeface="+mn-lt"/>
                <a:ea typeface="+mn-ea"/>
                <a:cs typeface="+mn-cs"/>
              </a:rPr>
              <a:t>These payments ethics, however, had been questioned by academics but the argument of Madoff was that the price was not changed by the payments that was received by the customer. </a:t>
            </a:r>
          </a:p>
          <a:p>
            <a:r>
              <a:rPr lang="en-US" sz="1200" kern="1200" dirty="0" smtClean="0">
                <a:solidFill>
                  <a:schemeClr val="tx1"/>
                </a:solidFill>
                <a:effectLst/>
                <a:latin typeface="+mn-lt"/>
                <a:ea typeface="+mn-ea"/>
                <a:cs typeface="+mn-cs"/>
              </a:rPr>
              <a:t>Madoff securities in the United States securities and assets and held $300 million approximately.</a:t>
            </a:r>
          </a:p>
          <a:p>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4</a:t>
            </a:fld>
            <a:endParaRPr lang="en-US"/>
          </a:p>
        </p:txBody>
      </p:sp>
    </p:spTree>
    <p:extLst>
      <p:ext uri="{BB962C8B-B14F-4D97-AF65-F5344CB8AC3E}">
        <p14:creationId xmlns:p14="http://schemas.microsoft.com/office/powerpoint/2010/main" val="4198959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According to him, his returns were nothing special really. </a:t>
            </a:r>
          </a:p>
          <a:p>
            <a:r>
              <a:rPr lang="en-US" sz="1200" kern="1200" dirty="0" smtClean="0">
                <a:solidFill>
                  <a:schemeClr val="tx1"/>
                </a:solidFill>
                <a:effectLst/>
                <a:latin typeface="+mn-lt"/>
                <a:ea typeface="+mn-ea"/>
                <a:cs typeface="+mn-cs"/>
              </a:rPr>
              <a:t>The conclusion of The Wall Street Journal was that the use of futures and options by Madoff assisted against ups and downs of the market cushioning the returns. </a:t>
            </a:r>
          </a:p>
          <a:p>
            <a:r>
              <a:rPr lang="en-US" sz="1200" kern="1200" dirty="0" smtClean="0">
                <a:solidFill>
                  <a:schemeClr val="tx1"/>
                </a:solidFill>
                <a:effectLst/>
                <a:latin typeface="+mn-lt"/>
                <a:ea typeface="+mn-ea"/>
                <a:cs typeface="+mn-cs"/>
              </a:rPr>
              <a:t>With the stock-picking and market timing, Madoff argued that he paid for the cost of the hedge which otherwise could have caused his trailing the returns of the stock markets. </a:t>
            </a:r>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5</a:t>
            </a:fld>
            <a:endParaRPr lang="en-US"/>
          </a:p>
        </p:txBody>
      </p:sp>
    </p:spTree>
    <p:extLst>
      <p:ext uri="{BB962C8B-B14F-4D97-AF65-F5344CB8AC3E}">
        <p14:creationId xmlns:p14="http://schemas.microsoft.com/office/powerpoint/2010/main" val="3537257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 said that he had placed invested funds in large-cap stocks of convertible arbitration positions with returns of 18% to 20% as promised returns on investments.  He began using the future contracts on the index of stock in 1982 and in 1987 he placed put options on the futures stock market crash.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Madoff funds past return was not able to be replicated by few analysts performing due diligence on US stocks and indexes options using the data historic price.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From a typical Ponzi scheme, Madoff operations differed. His brokerage operations were very real, unlike most </a:t>
            </a:r>
            <a:r>
              <a:rPr lang="en-US" sz="1200" kern="1200" dirty="0" err="1" smtClean="0">
                <a:solidFill>
                  <a:schemeClr val="tx1"/>
                </a:solidFill>
                <a:effectLst/>
                <a:latin typeface="+mn-lt"/>
                <a:ea typeface="+mn-ea"/>
                <a:cs typeface="+mn-cs"/>
              </a:rPr>
              <a:t>Ponzis</a:t>
            </a:r>
            <a:r>
              <a:rPr lang="en-US" sz="1200" kern="1200" dirty="0" smtClean="0">
                <a:solidFill>
                  <a:schemeClr val="tx1"/>
                </a:solidFill>
                <a:effectLst/>
                <a:latin typeface="+mn-lt"/>
                <a:ea typeface="+mn-ea"/>
                <a:cs typeface="+mn-cs"/>
              </a:rPr>
              <a:t> whose base is businesses that are nonexistent.</a:t>
            </a:r>
          </a:p>
          <a:p>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6</a:t>
            </a:fld>
            <a:endParaRPr lang="en-US"/>
          </a:p>
        </p:txBody>
      </p:sp>
    </p:spTree>
    <p:extLst>
      <p:ext uri="{BB962C8B-B14F-4D97-AF65-F5344CB8AC3E}">
        <p14:creationId xmlns:p14="http://schemas.microsoft.com/office/powerpoint/2010/main" val="1959885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report from The New York Times was that he worked with Jewish circuit of the Jews that were well-heeled. </a:t>
            </a:r>
          </a:p>
          <a:p>
            <a:r>
              <a:rPr lang="en-US" sz="1200" kern="1200" dirty="0" smtClean="0">
                <a:solidFill>
                  <a:schemeClr val="tx1"/>
                </a:solidFill>
                <a:effectLst/>
                <a:latin typeface="+mn-lt"/>
                <a:ea typeface="+mn-ea"/>
                <a:cs typeface="+mn-cs"/>
              </a:rPr>
              <a:t>According to the New York Time News many prominent Jewish executives and organizations were courted by Madoff and since he was a Jewish, they trusted him. J. Ezra </a:t>
            </a:r>
            <a:r>
              <a:rPr lang="en-US" sz="1200" kern="1200" dirty="0" err="1" smtClean="0">
                <a:solidFill>
                  <a:schemeClr val="tx1"/>
                </a:solidFill>
                <a:effectLst/>
                <a:latin typeface="+mn-lt"/>
                <a:ea typeface="+mn-ea"/>
                <a:cs typeface="+mn-cs"/>
              </a:rPr>
              <a:t>Merkin</a:t>
            </a:r>
            <a:r>
              <a:rPr lang="en-US" sz="1200" kern="1200" dirty="0" smtClean="0">
                <a:solidFill>
                  <a:schemeClr val="tx1"/>
                </a:solidFill>
                <a:effectLst/>
                <a:latin typeface="+mn-lt"/>
                <a:ea typeface="+mn-ea"/>
                <a:cs typeface="+mn-cs"/>
              </a:rPr>
              <a:t> was one of the promoters who were most prominent steered $1.8 billion toward the Madoff's firm through Ascot Partners.  An affinity fraud comprises a scheme targeting a particular religion or ethnic community members. According to an article in Newsweek, it identified the Madoff scheme as "an affinity Ponzi". Madoff funds were considered exclusive giving the “velvet rope appearance” and was a “master marketer”. </a:t>
            </a:r>
          </a:p>
          <a:p>
            <a:r>
              <a:rPr lang="en-US" sz="1200" kern="1200" dirty="0" smtClean="0">
                <a:solidFill>
                  <a:schemeClr val="tx1"/>
                </a:solidFill>
                <a:effectLst/>
                <a:latin typeface="+mn-lt"/>
                <a:ea typeface="+mn-ea"/>
                <a:cs typeface="+mn-cs"/>
              </a:rPr>
              <a:t>He refused to meet directly with investors generally increasing the investment allure. </a:t>
            </a:r>
          </a:p>
          <a:p>
            <a:r>
              <a:rPr lang="en-US" sz="1200" kern="1200" dirty="0" smtClean="0">
                <a:solidFill>
                  <a:schemeClr val="tx1"/>
                </a:solidFill>
                <a:effectLst/>
                <a:latin typeface="+mn-lt"/>
                <a:ea typeface="+mn-ea"/>
                <a:cs typeface="+mn-cs"/>
              </a:rPr>
              <a:t>There was unusual consistent in the annual rates of Madoff around 10% which was a perpetuating fraud key factor. </a:t>
            </a:r>
          </a:p>
          <a:p>
            <a:r>
              <a:rPr lang="en-US" sz="1200" kern="1200" dirty="0" smtClean="0">
                <a:solidFill>
                  <a:schemeClr val="tx1"/>
                </a:solidFill>
                <a:effectLst/>
                <a:latin typeface="+mn-lt"/>
                <a:ea typeface="+mn-ea"/>
                <a:cs typeface="+mn-cs"/>
              </a:rPr>
              <a:t>Most Ponzi schemes collapse very quickly and pay the return of 20% or higher typically.</a:t>
            </a:r>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7</a:t>
            </a:fld>
            <a:endParaRPr lang="en-US"/>
          </a:p>
        </p:txBody>
      </p:sp>
    </p:spTree>
    <p:extLst>
      <p:ext uri="{BB962C8B-B14F-4D97-AF65-F5344CB8AC3E}">
        <p14:creationId xmlns:p14="http://schemas.microsoft.com/office/powerpoint/2010/main" val="2308990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Through his work of charity, a front of generosity and respectability was created by Madoff that made it possible to woe his investors. </a:t>
            </a:r>
          </a:p>
          <a:p>
            <a:r>
              <a:rPr lang="en-US" sz="1200" kern="1200" dirty="0" smtClean="0">
                <a:solidFill>
                  <a:schemeClr val="tx1"/>
                </a:solidFill>
                <a:effectLst/>
                <a:latin typeface="+mn-lt"/>
                <a:ea typeface="+mn-ea"/>
                <a:cs typeface="+mn-cs"/>
              </a:rPr>
              <a:t>A number of nonprofits were defrauded to a point of some being nearly wiped out funds. </a:t>
            </a:r>
          </a:p>
          <a:p>
            <a:r>
              <a:rPr lang="en-US" sz="1200" kern="1200" dirty="0" smtClean="0">
                <a:solidFill>
                  <a:schemeClr val="tx1"/>
                </a:solidFill>
                <a:effectLst/>
                <a:latin typeface="+mn-lt"/>
                <a:ea typeface="+mn-ea"/>
                <a:cs typeface="+mn-cs"/>
              </a:rPr>
              <a:t>These included the global women's charity Hadassah, </a:t>
            </a:r>
            <a:r>
              <a:rPr lang="en-US" sz="1200" kern="1200" dirty="0" err="1" smtClean="0">
                <a:solidFill>
                  <a:schemeClr val="tx1"/>
                </a:solidFill>
                <a:effectLst/>
                <a:latin typeface="+mn-lt"/>
                <a:ea typeface="+mn-ea"/>
                <a:cs typeface="+mn-cs"/>
              </a:rPr>
              <a:t>Elie</a:t>
            </a:r>
            <a:r>
              <a:rPr lang="en-US" sz="1200" kern="1200" dirty="0" smtClean="0">
                <a:solidFill>
                  <a:schemeClr val="tx1"/>
                </a:solidFill>
                <a:effectLst/>
                <a:latin typeface="+mn-lt"/>
                <a:ea typeface="+mn-ea"/>
                <a:cs typeface="+mn-cs"/>
              </a:rPr>
              <a:t> Wiesel Foundation for Peace among others. </a:t>
            </a:r>
          </a:p>
          <a:p>
            <a:r>
              <a:rPr lang="en-US" sz="1200" kern="1200" dirty="0" smtClean="0">
                <a:solidFill>
                  <a:schemeClr val="tx1"/>
                </a:solidFill>
                <a:effectLst/>
                <a:latin typeface="+mn-lt"/>
                <a:ea typeface="+mn-ea"/>
                <a:cs typeface="+mn-cs"/>
              </a:rPr>
              <a:t>The congregants of Manhattan’s Fifth Avenue Synagogue was approached by Madoff using his </a:t>
            </a:r>
            <a:r>
              <a:rPr lang="en-US" sz="1200" kern="1200" dirty="0" err="1" smtClean="0">
                <a:solidFill>
                  <a:schemeClr val="tx1"/>
                </a:solidFill>
                <a:effectLst/>
                <a:latin typeface="+mn-lt"/>
                <a:ea typeface="+mn-ea"/>
                <a:cs typeface="+mn-cs"/>
              </a:rPr>
              <a:t>J.Ezra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Merkin</a:t>
            </a:r>
            <a:r>
              <a:rPr lang="en-US" sz="1200" kern="1200" dirty="0" smtClean="0">
                <a:solidFill>
                  <a:schemeClr val="tx1"/>
                </a:solidFill>
                <a:effectLst/>
                <a:latin typeface="+mn-lt"/>
                <a:ea typeface="+mn-ea"/>
                <a:cs typeface="+mn-cs"/>
              </a:rPr>
              <a:t> friendship and him from the members he swindled between $1 billion and $2 billion. </a:t>
            </a:r>
          </a:p>
          <a:p>
            <a:r>
              <a:rPr lang="en-US" sz="1200" kern="1200" dirty="0" smtClean="0">
                <a:solidFill>
                  <a:schemeClr val="tx1"/>
                </a:solidFill>
                <a:effectLst/>
                <a:latin typeface="+mn-lt"/>
                <a:ea typeface="+mn-ea"/>
                <a:cs typeface="+mn-cs"/>
              </a:rPr>
              <a:t>There are various factors that Madoff's plausibility to investors was based on. </a:t>
            </a:r>
          </a:p>
          <a:p>
            <a:r>
              <a:rPr lang="en-US" sz="1200" kern="1200" dirty="0" smtClean="0">
                <a:solidFill>
                  <a:schemeClr val="tx1"/>
                </a:solidFill>
                <a:effectLst/>
                <a:latin typeface="+mn-lt"/>
                <a:ea typeface="+mn-ea"/>
                <a:cs typeface="+mn-cs"/>
              </a:rPr>
              <a:t>These factors were; </a:t>
            </a:r>
          </a:p>
          <a:p>
            <a:pPr lvl="0"/>
            <a:r>
              <a:rPr lang="en-US" sz="1200" kern="1200" dirty="0" smtClean="0">
                <a:solidFill>
                  <a:schemeClr val="tx1"/>
                </a:solidFill>
                <a:effectLst/>
                <a:latin typeface="+mn-lt"/>
                <a:ea typeface="+mn-ea"/>
                <a:cs typeface="+mn-cs"/>
              </a:rPr>
              <a:t>His claim of using a strategy of the collar which was also known as split-strike conversion.</a:t>
            </a:r>
          </a:p>
          <a:p>
            <a:pPr lvl="0"/>
            <a:r>
              <a:rPr lang="en-US" sz="1200" kern="1200" dirty="0" smtClean="0">
                <a:solidFill>
                  <a:schemeClr val="tx1"/>
                </a:solidFill>
                <a:effectLst/>
                <a:latin typeface="+mn-lt"/>
                <a:ea typeface="+mn-ea"/>
                <a:cs typeface="+mn-cs"/>
              </a:rPr>
              <a:t>His returns were not outlandish but were high and consistent, and finally</a:t>
            </a:r>
          </a:p>
          <a:p>
            <a:pPr lvl="0"/>
            <a:r>
              <a:rPr lang="en-US" sz="1200" kern="1200" dirty="0" smtClean="0">
                <a:solidFill>
                  <a:schemeClr val="tx1"/>
                </a:solidFill>
                <a:effectLst/>
                <a:latin typeface="+mn-lt"/>
                <a:ea typeface="+mn-ea"/>
                <a:cs typeface="+mn-cs"/>
              </a:rPr>
              <a:t>The public portfolio appeared to stick to investments that are safe in blue-chip, his principal.</a:t>
            </a:r>
          </a:p>
          <a:p>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8</a:t>
            </a:fld>
            <a:endParaRPr lang="en-US"/>
          </a:p>
        </p:txBody>
      </p:sp>
    </p:spTree>
    <p:extLst>
      <p:ext uri="{BB962C8B-B14F-4D97-AF65-F5344CB8AC3E}">
        <p14:creationId xmlns:p14="http://schemas.microsoft.com/office/powerpoint/2010/main" val="2373662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His family has high-level ties to the Securities Industry and Financial Markets Association (SIFMA) the industry organization primary securities.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Madoff had sat on the Securities Industry Association board of directors which had merged in 2006 with the Bond Market Association in forming SIFMA.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Two terms were served by Peter, who was Madoff brother as a SIFMA board of director’s member.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the scandal broke in December 2008, Peter resigned amid growing criticism of Madoff firm linking to Washington and how the relationship contributed to the fraud by Madoff.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Madoff brothers gave SIFMA $56, 000 and sponsored industry meetings of SIFMA with thousands of dollars.</a:t>
            </a:r>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9</a:t>
            </a:fld>
            <a:endParaRPr lang="en-US"/>
          </a:p>
        </p:txBody>
      </p:sp>
    </p:spTree>
    <p:extLst>
      <p:ext uri="{BB962C8B-B14F-4D97-AF65-F5344CB8AC3E}">
        <p14:creationId xmlns:p14="http://schemas.microsoft.com/office/powerpoint/2010/main" val="1835987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earliest whistleblowers were Harry </a:t>
            </a:r>
            <a:r>
              <a:rPr lang="en-US" sz="1200" kern="1200" dirty="0" err="1" smtClean="0">
                <a:solidFill>
                  <a:schemeClr val="tx1"/>
                </a:solidFill>
                <a:effectLst/>
                <a:latin typeface="+mn-lt"/>
                <a:ea typeface="+mn-ea"/>
                <a:cs typeface="+mn-cs"/>
              </a:rPr>
              <a:t>Markopolos</a:t>
            </a:r>
            <a:r>
              <a:rPr lang="en-US" sz="1200" kern="1200" dirty="0" smtClean="0">
                <a:solidFill>
                  <a:schemeClr val="tx1"/>
                </a:solidFill>
                <a:effectLst/>
                <a:latin typeface="+mn-lt"/>
                <a:ea typeface="+mn-ea"/>
                <a:cs typeface="+mn-cs"/>
              </a:rPr>
              <a:t> who was a financial analyst. He calculated that Madoff had to be lying in 1999 and in 2000 the regulators ignored his first SEC complaint against Madoff. In 2005, </a:t>
            </a:r>
            <a:r>
              <a:rPr lang="en-US" sz="1200" kern="1200" dirty="0" err="1" smtClean="0">
                <a:solidFill>
                  <a:schemeClr val="tx1"/>
                </a:solidFill>
                <a:effectLst/>
                <a:latin typeface="+mn-lt"/>
                <a:ea typeface="+mn-ea"/>
                <a:cs typeface="+mn-cs"/>
              </a:rPr>
              <a:t>Markopolos</a:t>
            </a:r>
            <a:r>
              <a:rPr lang="en-US" sz="1200" kern="1200" dirty="0" smtClean="0">
                <a:solidFill>
                  <a:schemeClr val="tx1"/>
                </a:solidFill>
                <a:effectLst/>
                <a:latin typeface="+mn-lt"/>
                <a:ea typeface="+mn-ea"/>
                <a:cs typeface="+mn-cs"/>
              </a:rPr>
              <a:t> wrote to the Securities and Exchange Commission (SEC) in a letter that was scathing. In the letter, he has written how Madoff Securities was a Ponzi Scheme largest in the world and he was willing to turn the case in as he felt it was the right thing he was doing. </a:t>
            </a:r>
          </a:p>
          <a:p>
            <a:r>
              <a:rPr lang="en-US" sz="1200" kern="1200" dirty="0" err="1" smtClean="0">
                <a:solidFill>
                  <a:schemeClr val="tx1"/>
                </a:solidFill>
                <a:effectLst/>
                <a:latin typeface="+mn-lt"/>
                <a:ea typeface="+mn-ea"/>
                <a:cs typeface="+mn-cs"/>
              </a:rPr>
              <a:t>Markopolos</a:t>
            </a:r>
            <a:r>
              <a:rPr lang="en-US" sz="1200" kern="1200" dirty="0" smtClean="0">
                <a:solidFill>
                  <a:schemeClr val="tx1"/>
                </a:solidFill>
                <a:effectLst/>
                <a:latin typeface="+mn-lt"/>
                <a:ea typeface="+mn-ea"/>
                <a:cs typeface="+mn-cs"/>
              </a:rPr>
              <a:t> used the "Mosaic Method" to note a number of irregularities. </a:t>
            </a:r>
          </a:p>
          <a:p>
            <a:r>
              <a:rPr lang="en-US" sz="1200" kern="1200" dirty="0" smtClean="0">
                <a:solidFill>
                  <a:schemeClr val="tx1"/>
                </a:solidFill>
                <a:effectLst/>
                <a:latin typeface="+mn-lt"/>
                <a:ea typeface="+mn-ea"/>
                <a:cs typeface="+mn-cs"/>
              </a:rPr>
              <a:t>There was no mathematical sense in the Madoff's firm making money even when there was a fall in S&amp;P based on the claim that Madoff was investing in. </a:t>
            </a:r>
          </a:p>
          <a:p>
            <a:r>
              <a:rPr lang="en-US" sz="1200" kern="1200" dirty="0" smtClean="0">
                <a:solidFill>
                  <a:schemeClr val="tx1"/>
                </a:solidFill>
                <a:effectLst/>
                <a:latin typeface="+mn-lt"/>
                <a:ea typeface="+mn-ea"/>
                <a:cs typeface="+mn-cs"/>
              </a:rPr>
              <a:t>In words of </a:t>
            </a:r>
            <a:r>
              <a:rPr lang="en-US" sz="1200" kern="1200" dirty="0" err="1" smtClean="0">
                <a:solidFill>
                  <a:schemeClr val="tx1"/>
                </a:solidFill>
                <a:effectLst/>
                <a:latin typeface="+mn-lt"/>
                <a:ea typeface="+mn-ea"/>
                <a:cs typeface="+mn-cs"/>
              </a:rPr>
              <a:t>Markopolos</a:t>
            </a:r>
            <a:r>
              <a:rPr lang="en-US" sz="1200" kern="1200" dirty="0" smtClean="0">
                <a:solidFill>
                  <a:schemeClr val="tx1"/>
                </a:solidFill>
                <a:effectLst/>
                <a:latin typeface="+mn-lt"/>
                <a:ea typeface="+mn-ea"/>
                <a:cs typeface="+mn-cs"/>
              </a:rPr>
              <a:t>, the biggest red flag was of all was that "undisclosed commissions" was being earned by Madoff Securities instead of the hedge fund fee that is standard. </a:t>
            </a:r>
          </a:p>
          <a:p>
            <a:r>
              <a:rPr lang="en-US" sz="1200" kern="1200" dirty="0" err="1" smtClean="0">
                <a:solidFill>
                  <a:schemeClr val="tx1"/>
                </a:solidFill>
                <a:effectLst/>
                <a:latin typeface="+mn-lt"/>
                <a:ea typeface="+mn-ea"/>
                <a:cs typeface="+mn-cs"/>
              </a:rPr>
              <a:t>Markopolos</a:t>
            </a:r>
            <a:r>
              <a:rPr lang="en-US" sz="1200" kern="1200" dirty="0" smtClean="0">
                <a:solidFill>
                  <a:schemeClr val="tx1"/>
                </a:solidFill>
                <a:effectLst/>
                <a:latin typeface="+mn-lt"/>
                <a:ea typeface="+mn-ea"/>
                <a:cs typeface="+mn-cs"/>
              </a:rPr>
              <a:t> bottom line was that "the investors that pony up the money don't know that BM [Bernie Madoff] is managing their money." </a:t>
            </a:r>
          </a:p>
          <a:p>
            <a:r>
              <a:rPr lang="en-US" sz="1200" kern="1200" dirty="0" smtClean="0">
                <a:solidFill>
                  <a:schemeClr val="tx1"/>
                </a:solidFill>
                <a:effectLst/>
                <a:latin typeface="+mn-lt"/>
                <a:ea typeface="+mn-ea"/>
                <a:cs typeface="+mn-cs"/>
              </a:rPr>
              <a:t>He had also learned that Madoff was applying from banks in Europe loans that were huge. </a:t>
            </a:r>
          </a:p>
          <a:p>
            <a:r>
              <a:rPr lang="en-US" sz="1200" kern="1200" dirty="0" smtClean="0">
                <a:solidFill>
                  <a:schemeClr val="tx1"/>
                </a:solidFill>
                <a:effectLst/>
                <a:latin typeface="+mn-lt"/>
                <a:ea typeface="+mn-ea"/>
                <a:cs typeface="+mn-cs"/>
              </a:rPr>
              <a:t>Until 2005, Madoff was asked for his trading accounts documentation by the regulator shortly after Madoff due to redemptions wave nearly going belly-up. </a:t>
            </a:r>
          </a:p>
          <a:p>
            <a:r>
              <a:rPr lang="en-US" sz="1200" kern="1200" dirty="0" smtClean="0">
                <a:solidFill>
                  <a:schemeClr val="tx1"/>
                </a:solidFill>
                <a:effectLst/>
                <a:latin typeface="+mn-lt"/>
                <a:ea typeface="+mn-ea"/>
                <a:cs typeface="+mn-cs"/>
              </a:rPr>
              <a:t>In 2008, SEC was excoriated following Madoff fraud revelations as well as major banks wrongdoing in the mortgage-backed securities and centralized debt obligations markets.</a:t>
            </a:r>
          </a:p>
          <a:p>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10</a:t>
            </a:fld>
            <a:endParaRPr lang="en-US"/>
          </a:p>
        </p:txBody>
      </p:sp>
    </p:spTree>
    <p:extLst>
      <p:ext uri="{BB962C8B-B14F-4D97-AF65-F5344CB8AC3E}">
        <p14:creationId xmlns:p14="http://schemas.microsoft.com/office/powerpoint/2010/main" val="3616403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sentencing, Madoff was given permission to wear his personal clothing. Judge Chin on 29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June sentenced Madoff to 150 years in prison as the prosecutors had recommended. The judge claimed of not receiving any letter from family or friends so as to testify the good deeds of Madoff. According to Judge Chin, the fraud was "unprecedented" and "staggering" and his statement t was that others with similar fraud intentions will be deterred. The judge agreed with the prosecution that at some point in 1980 is when the fraud began. Since the sentencing guidelines of the federal for fraud only go up to $400 million in losses, the judge noted that the crimes of Madoff were ‘off the charts and he has swindled the investors out of several times that.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estimates of the prosecutors were that at least Madoff was responsible for $13 billion loss which according to the federal cap it was 32 times.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the sentencing, Madoff apologized to his victims and said he had left a legacy of shame as pointed out by his victims.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 insisted that he acted alone although his colleagues were sent to prison.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Mark, his elder son after the fraud was exposed committed suicide and there served investors of Madoff took their life away.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the Butner Federal Correctional Complex outside Raleigh in North Carolina is where Madoff was incarcerated and his inmate number is #61727-054.  The United States Marshalls auctioned his yacht and the three homes he owned.   </a:t>
            </a:r>
          </a:p>
          <a:p>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11</a:t>
            </a:fld>
            <a:endParaRPr lang="en-US"/>
          </a:p>
        </p:txBody>
      </p:sp>
    </p:spTree>
    <p:extLst>
      <p:ext uri="{BB962C8B-B14F-4D97-AF65-F5344CB8AC3E}">
        <p14:creationId xmlns:p14="http://schemas.microsoft.com/office/powerpoint/2010/main" val="3340777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video shows Madoff being sentenced to 150 years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12</a:t>
            </a:fld>
            <a:endParaRPr lang="en-US"/>
          </a:p>
        </p:txBody>
      </p:sp>
    </p:spTree>
    <p:extLst>
      <p:ext uri="{BB962C8B-B14F-4D97-AF65-F5344CB8AC3E}">
        <p14:creationId xmlns:p14="http://schemas.microsoft.com/office/powerpoint/2010/main" val="3210388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potential tax penalties for foundations that had invested with Madoff is estimated to be $ billion. </a:t>
            </a:r>
          </a:p>
          <a:p>
            <a:r>
              <a:rPr lang="en-US" sz="1200" kern="1200" dirty="0" smtClean="0">
                <a:solidFill>
                  <a:schemeClr val="tx1"/>
                </a:solidFill>
                <a:effectLst/>
                <a:latin typeface="+mn-lt"/>
                <a:ea typeface="+mn-ea"/>
                <a:cs typeface="+mn-cs"/>
              </a:rPr>
              <a:t>Foundations are subject to an excise duty for their failure in vetting proposed investments of Madoff properly and not heeding to the red flags although they are exempted from federal income taxes. </a:t>
            </a:r>
          </a:p>
          <a:p>
            <a:r>
              <a:rPr lang="en-US" sz="1200" kern="1200" dirty="0" smtClean="0">
                <a:solidFill>
                  <a:schemeClr val="tx1"/>
                </a:solidFill>
                <a:effectLst/>
                <a:latin typeface="+mn-lt"/>
                <a:ea typeface="+mn-ea"/>
                <a:cs typeface="+mn-cs"/>
              </a:rPr>
              <a:t>The penalties may be 10% in a tax year of the invested amount to 25% when they fail in recovering the funds.  </a:t>
            </a:r>
          </a:p>
          <a:p>
            <a:r>
              <a:rPr lang="en-US" sz="1200" kern="1200" dirty="0" smtClean="0">
                <a:solidFill>
                  <a:schemeClr val="tx1"/>
                </a:solidFill>
                <a:effectLst/>
                <a:latin typeface="+mn-lt"/>
                <a:ea typeface="+mn-ea"/>
                <a:cs typeface="+mn-cs"/>
              </a:rPr>
              <a:t>The penalty for foundations officers, directors, and trust is up to 15% with fines for individual managers being $20,000 in each investment.</a:t>
            </a:r>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13</a:t>
            </a:fld>
            <a:endParaRPr lang="en-US"/>
          </a:p>
        </p:txBody>
      </p:sp>
    </p:spTree>
    <p:extLst>
      <p:ext uri="{BB962C8B-B14F-4D97-AF65-F5344CB8AC3E}">
        <p14:creationId xmlns:p14="http://schemas.microsoft.com/office/powerpoint/2010/main" val="2379678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Irving Picard who is a lawyer in New York has been helping Madoff victimized investors in overseeing the liquidation in the bankruptcy court of Madoff's firm.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By December of 2018, Picard had recovered $23.3 billion after suing those who profited from Ponzi scheme.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2013, the Madoff Victim Fund (MVF) was created in helping those defrauded by Madoff to be compensated.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However, the Department of Justice stated paying out in late 2017 the $4 billion roughly in the fund. Richard Breeden the chairman overseeing the Madoff Victim Fund In November 2018 gave an update that they had now paid over 27,300 victims which is 56.65 aggregate recovery of their losses.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 further said thousands more are set to recover in the future the same amount.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37, 011 Madoff victims in the United States and around the world had been paid. In 2019, Breeden says the fund is expected to make a distribution which is significant and hopes all open claims will be resolved. </a:t>
            </a:r>
          </a:p>
          <a:p>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14</a:t>
            </a:fld>
            <a:endParaRPr lang="en-US"/>
          </a:p>
        </p:txBody>
      </p:sp>
    </p:spTree>
    <p:extLst>
      <p:ext uri="{BB962C8B-B14F-4D97-AF65-F5344CB8AC3E}">
        <p14:creationId xmlns:p14="http://schemas.microsoft.com/office/powerpoint/2010/main" val="3967558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BD745E-6559-497C-A77C-D1C81DE131B1}" type="slidenum">
              <a:rPr lang="en-US" smtClean="0"/>
              <a:t>15</a:t>
            </a:fld>
            <a:endParaRPr lang="en-US"/>
          </a:p>
        </p:txBody>
      </p:sp>
    </p:spTree>
    <p:extLst>
      <p:ext uri="{BB962C8B-B14F-4D97-AF65-F5344CB8AC3E}">
        <p14:creationId xmlns:p14="http://schemas.microsoft.com/office/powerpoint/2010/main" val="1454412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2705FA-8928-468F-93A1-9F6818C639A0}"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180036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8925AB-8029-4473-99A6-88EE9B635AFF}"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1691307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E493CE-970F-4DFE-8048-19248D35BFF1}"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2673420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F3070D-EA26-4E2D-85E1-E22FA2A2F8AE}" type="datetime1">
              <a:rPr lang="en-US" smtClean="0"/>
              <a:t>2019-04-20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1649959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D11BEC-DC9E-48A2-A18D-CA789B509998}" type="datetime1">
              <a:rPr lang="en-US" smtClean="0"/>
              <a:t>2019-04-20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2426741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23B8E52-650C-4E73-A374-C90E198BC732}" type="datetime1">
              <a:rPr lang="en-US" smtClean="0"/>
              <a:t>2019-04-20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2761450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DA63F-880E-4CD8-8A85-1F34B9826C3A}" type="datetime1">
              <a:rPr lang="en-US" smtClean="0"/>
              <a:t>2019-04-20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233214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E56CD2-3D92-45F5-BA5E-0A8D803C39E3}" type="datetime1">
              <a:rPr lang="en-US" smtClean="0"/>
              <a:t>2019-04-20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1981934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DD2D8B-C02F-484D-A3FD-993458189F9F}" type="datetime1">
              <a:rPr lang="en-US" smtClean="0"/>
              <a:t>2019-04-20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401772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3EB5FB-5B0C-45DB-91E2-59C9189455D1}"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1052025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92B4B8-9358-48C9-B94A-744774446ED1}"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19788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006178-634F-4149-A27E-FCA052731AA2}"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1083351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D00513-4156-4F9D-A615-C654CEA5BCC2}"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87084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F3E319-C790-4F6C-9B07-8D199D253A3E}"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3832010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CF998C-E632-4C36-B6DE-CFBD6A860567}"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872429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5BC160-568C-4ACF-A03F-C77D5A1B58CA}" type="datetime1">
              <a:rPr lang="en-US" smtClean="0"/>
              <a:t>2019-04-20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2E03B7-B197-45BF-BAB2-7E6E86EEA5C7}" type="slidenum">
              <a:rPr lang="en-US" smtClean="0"/>
              <a:t>‹#›</a:t>
            </a:fld>
            <a:endParaRPr lang="en-US"/>
          </a:p>
        </p:txBody>
      </p:sp>
    </p:spTree>
    <p:extLst>
      <p:ext uri="{BB962C8B-B14F-4D97-AF65-F5344CB8AC3E}">
        <p14:creationId xmlns:p14="http://schemas.microsoft.com/office/powerpoint/2010/main" val="3454431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38DCFAD-EECD-448F-91B7-62EC016C1EDC}" type="datetime1">
              <a:rPr lang="en-US" smtClean="0"/>
              <a:t>2019-04-20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42E03B7-B197-45BF-BAB2-7E6E86EEA5C7}" type="slidenum">
              <a:rPr lang="en-US" smtClean="0"/>
              <a:t>‹#›</a:t>
            </a:fld>
            <a:endParaRPr lang="en-US"/>
          </a:p>
        </p:txBody>
      </p:sp>
    </p:spTree>
    <p:extLst>
      <p:ext uri="{BB962C8B-B14F-4D97-AF65-F5344CB8AC3E}">
        <p14:creationId xmlns:p14="http://schemas.microsoft.com/office/powerpoint/2010/main" val="12779190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dirty="0" smtClean="0"/>
              <a:t>Name</a:t>
            </a:r>
            <a:br>
              <a:rPr lang="en-US" dirty="0" smtClean="0"/>
            </a:br>
            <a:r>
              <a:rPr lang="en-US" dirty="0" smtClean="0"/>
              <a:t>Institution</a:t>
            </a:r>
            <a:br>
              <a:rPr lang="en-US" dirty="0" smtClean="0"/>
            </a:br>
            <a:r>
              <a:rPr lang="en-US" dirty="0" smtClean="0"/>
              <a:t>Date</a:t>
            </a:r>
            <a:br>
              <a:rPr lang="en-US" dirty="0" smtClean="0"/>
            </a:br>
            <a:r>
              <a:rPr lang="en-US" dirty="0" smtClean="0"/>
              <a:t>White Collar Crime</a:t>
            </a:r>
            <a:endParaRPr lang="en-US" dirty="0"/>
          </a:p>
        </p:txBody>
      </p:sp>
      <p:sp>
        <p:nvSpPr>
          <p:cNvPr id="4" name="Slide Number Placeholder 3"/>
          <p:cNvSpPr>
            <a:spLocks noGrp="1"/>
          </p:cNvSpPr>
          <p:nvPr>
            <p:ph type="sldNum" sz="quarter" idx="12"/>
          </p:nvPr>
        </p:nvSpPr>
        <p:spPr/>
        <p:txBody>
          <a:bodyPr/>
          <a:lstStyle/>
          <a:p>
            <a:fld id="{D42E03B7-B197-45BF-BAB2-7E6E86EEA5C7}" type="slidenum">
              <a:rPr lang="en-US" smtClean="0"/>
              <a:t>1</a:t>
            </a:fld>
            <a:endParaRPr lang="en-US"/>
          </a:p>
        </p:txBody>
      </p:sp>
    </p:spTree>
    <p:extLst>
      <p:ext uri="{BB962C8B-B14F-4D97-AF65-F5344CB8AC3E}">
        <p14:creationId xmlns:p14="http://schemas.microsoft.com/office/powerpoint/2010/main" val="1365625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White-collar crime is committed for financial gain and is a nonviolent </a:t>
            </a:r>
            <a:r>
              <a:rPr lang="en-US" dirty="0" smtClean="0"/>
              <a:t>crime</a:t>
            </a:r>
          </a:p>
          <a:p>
            <a:pPr>
              <a:buFont typeface="Wingdings" panose="05000000000000000000" pitchFamily="2" charset="2"/>
              <a:buChar char="Ø"/>
            </a:pPr>
            <a:r>
              <a:rPr lang="en-US" dirty="0" smtClean="0"/>
              <a:t>White-collar crime examples include </a:t>
            </a:r>
            <a:r>
              <a:rPr lang="en-US" dirty="0"/>
              <a:t>embezzlement, corporate fraud, securities fraud, and money </a:t>
            </a:r>
            <a:r>
              <a:rPr lang="en-US" dirty="0" smtClean="0"/>
              <a:t>laundering. </a:t>
            </a:r>
          </a:p>
          <a:p>
            <a:pPr>
              <a:buFont typeface="Wingdings" panose="05000000000000000000" pitchFamily="2" charset="2"/>
              <a:buChar char="Ø"/>
            </a:pPr>
            <a:r>
              <a:rPr lang="en-US" dirty="0"/>
              <a:t>The white-collar crime in the United States that I have chosen is the Bernie Madoff and Madoff Investment </a:t>
            </a:r>
            <a:r>
              <a:rPr lang="en-US" dirty="0" smtClean="0"/>
              <a:t>Securities. (</a:t>
            </a:r>
            <a:r>
              <a:rPr lang="en-US" dirty="0"/>
              <a:t>Sander</a:t>
            </a:r>
            <a:r>
              <a:rPr lang="en-US" dirty="0" smtClean="0"/>
              <a:t>, 2009)</a:t>
            </a:r>
            <a:endParaRPr lang="en-US" dirty="0"/>
          </a:p>
        </p:txBody>
      </p:sp>
      <p:sp>
        <p:nvSpPr>
          <p:cNvPr id="4" name="Slide Number Placeholder 3"/>
          <p:cNvSpPr>
            <a:spLocks noGrp="1"/>
          </p:cNvSpPr>
          <p:nvPr>
            <p:ph type="sldNum" sz="quarter" idx="12"/>
          </p:nvPr>
        </p:nvSpPr>
        <p:spPr/>
        <p:txBody>
          <a:bodyPr/>
          <a:lstStyle/>
          <a:p>
            <a:fld id="{D42E03B7-B197-45BF-BAB2-7E6E86EEA5C7}" type="slidenum">
              <a:rPr lang="en-US" smtClean="0"/>
              <a:t>2</a:t>
            </a:fld>
            <a:endParaRPr lang="en-US"/>
          </a:p>
        </p:txBody>
      </p:sp>
    </p:spTree>
    <p:extLst>
      <p:ext uri="{BB962C8B-B14F-4D97-AF65-F5344CB8AC3E}">
        <p14:creationId xmlns:p14="http://schemas.microsoft.com/office/powerpoint/2010/main" val="1803159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Bernie Madoff &amp; Madoff Investment Securities</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Madoff Investment scandal was a stock and securities major </a:t>
            </a:r>
            <a:r>
              <a:rPr lang="en-US" dirty="0" smtClean="0"/>
              <a:t>case was discovered in the late 2008. </a:t>
            </a:r>
          </a:p>
          <a:p>
            <a:pPr>
              <a:buFont typeface="Wingdings" panose="05000000000000000000" pitchFamily="2" charset="2"/>
              <a:buChar char="Ø"/>
            </a:pPr>
            <a:r>
              <a:rPr lang="en-US" dirty="0"/>
              <a:t>In the same years, the Wall Street firm founder and former NASDAQ Chairman Bernard Madoff admitted an elaboration Ponzi scheme of the wealth management arm of his </a:t>
            </a:r>
            <a:r>
              <a:rPr lang="en-US" dirty="0" smtClean="0"/>
              <a:t>business.</a:t>
            </a:r>
          </a:p>
          <a:p>
            <a:pPr>
              <a:buFont typeface="Wingdings" panose="05000000000000000000" pitchFamily="2" charset="2"/>
              <a:buChar char="Ø"/>
            </a:pPr>
            <a:r>
              <a:rPr lang="en-US" dirty="0" smtClean="0"/>
              <a:t>Madoff was the chairman until he was arrested.</a:t>
            </a:r>
          </a:p>
          <a:p>
            <a:pPr>
              <a:buFont typeface="Wingdings" panose="05000000000000000000" pitchFamily="2" charset="2"/>
              <a:buChar char="Ø"/>
            </a:pPr>
            <a:r>
              <a:rPr lang="en-US" dirty="0" smtClean="0"/>
              <a:t>He employed most of his family members including his brother and two sons. </a:t>
            </a:r>
          </a:p>
          <a:p>
            <a:pPr marL="0" indent="0">
              <a:buNone/>
            </a:pPr>
            <a:endParaRPr lang="en-US" dirty="0"/>
          </a:p>
        </p:txBody>
      </p:sp>
      <p:sp>
        <p:nvSpPr>
          <p:cNvPr id="4" name="Slide Number Placeholder 3"/>
          <p:cNvSpPr>
            <a:spLocks noGrp="1"/>
          </p:cNvSpPr>
          <p:nvPr>
            <p:ph type="sldNum" sz="quarter" idx="12"/>
          </p:nvPr>
        </p:nvSpPr>
        <p:spPr/>
        <p:txBody>
          <a:bodyPr/>
          <a:lstStyle/>
          <a:p>
            <a:fld id="{D42E03B7-B197-45BF-BAB2-7E6E86EEA5C7}" type="slidenum">
              <a:rPr lang="en-US" smtClean="0"/>
              <a:t>3</a:t>
            </a:fld>
            <a:endParaRPr lang="en-US"/>
          </a:p>
        </p:txBody>
      </p:sp>
    </p:spTree>
    <p:extLst>
      <p:ext uri="{BB962C8B-B14F-4D97-AF65-F5344CB8AC3E}">
        <p14:creationId xmlns:p14="http://schemas.microsoft.com/office/powerpoint/2010/main" val="345746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Ø"/>
            </a:pPr>
            <a:r>
              <a:rPr lang="en-US" dirty="0"/>
              <a:t>Madoff started his firm with $5000 as penny stocker in 1960. </a:t>
            </a:r>
            <a:endParaRPr lang="en-US" dirty="0" smtClean="0"/>
          </a:p>
          <a:p>
            <a:pPr>
              <a:buFont typeface="Wingdings" panose="05000000000000000000" pitchFamily="2" charset="2"/>
              <a:buChar char="Ø"/>
            </a:pPr>
            <a:r>
              <a:rPr lang="en-US" dirty="0" smtClean="0"/>
              <a:t>The </a:t>
            </a:r>
            <a:r>
              <a:rPr lang="en-US" dirty="0"/>
              <a:t>business started to grow with the help of accountant Saul </a:t>
            </a:r>
            <a:r>
              <a:rPr lang="en-US" dirty="0" err="1"/>
              <a:t>Alpern</a:t>
            </a:r>
            <a:r>
              <a:rPr lang="en-US" dirty="0"/>
              <a:t> who was his </a:t>
            </a:r>
            <a:r>
              <a:rPr lang="en-US" dirty="0" smtClean="0"/>
              <a:t>father-in-law.</a:t>
            </a:r>
          </a:p>
          <a:p>
            <a:pPr>
              <a:buFont typeface="Wingdings" panose="05000000000000000000" pitchFamily="2" charset="2"/>
              <a:buChar char="Ø"/>
            </a:pPr>
            <a:r>
              <a:rPr lang="en-US" dirty="0"/>
              <a:t>The Lipstick Building is where the business occupied the three floors and employed a staff of 24. </a:t>
            </a:r>
            <a:endParaRPr lang="en-US" dirty="0" smtClean="0"/>
          </a:p>
          <a:p>
            <a:pPr>
              <a:buFont typeface="Wingdings" panose="05000000000000000000" pitchFamily="2" charset="2"/>
              <a:buChar char="Ø"/>
            </a:pPr>
            <a:r>
              <a:rPr lang="en-US" dirty="0" smtClean="0"/>
              <a:t>In </a:t>
            </a:r>
            <a:r>
              <a:rPr lang="en-US" dirty="0"/>
              <a:t>London, Madoff was running a branch office and had employed 28 people and this was separate from Madoff </a:t>
            </a:r>
            <a:r>
              <a:rPr lang="en-US" dirty="0" smtClean="0"/>
              <a:t>Securities.</a:t>
            </a:r>
          </a:p>
          <a:p>
            <a:pPr>
              <a:buFont typeface="Wingdings" panose="05000000000000000000" pitchFamily="2" charset="2"/>
              <a:buChar char="Ø"/>
            </a:pPr>
            <a:r>
              <a:rPr lang="en-US" dirty="0" smtClean="0"/>
              <a:t>The London company handled the Madoff family investment. </a:t>
            </a:r>
            <a:r>
              <a:rPr lang="en-US" dirty="0"/>
              <a:t>(Sander, 2009)</a:t>
            </a:r>
          </a:p>
          <a:p>
            <a:pPr marL="0" indent="0">
              <a:buNone/>
            </a:pPr>
            <a:endParaRPr lang="en-US" dirty="0"/>
          </a:p>
        </p:txBody>
      </p:sp>
      <p:sp>
        <p:nvSpPr>
          <p:cNvPr id="4" name="Slide Number Placeholder 3"/>
          <p:cNvSpPr>
            <a:spLocks noGrp="1"/>
          </p:cNvSpPr>
          <p:nvPr>
            <p:ph type="sldNum" sz="quarter" idx="12"/>
          </p:nvPr>
        </p:nvSpPr>
        <p:spPr/>
        <p:txBody>
          <a:bodyPr/>
          <a:lstStyle/>
          <a:p>
            <a:fld id="{D42E03B7-B197-45BF-BAB2-7E6E86EEA5C7}" type="slidenum">
              <a:rPr lang="en-US" smtClean="0"/>
              <a:t>4</a:t>
            </a:fld>
            <a:endParaRPr lang="en-US"/>
          </a:p>
        </p:txBody>
      </p:sp>
    </p:spTree>
    <p:extLst>
      <p:ext uri="{BB962C8B-B14F-4D97-AF65-F5344CB8AC3E}">
        <p14:creationId xmlns:p14="http://schemas.microsoft.com/office/powerpoint/2010/main" val="1642013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Madoff Strategy</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Bernard Madoff explained to The Wall Street Journal his purported strategy in 1992.</a:t>
            </a:r>
          </a:p>
        </p:txBody>
      </p:sp>
      <p:sp>
        <p:nvSpPr>
          <p:cNvPr id="4" name="Slide Number Placeholder 3"/>
          <p:cNvSpPr>
            <a:spLocks noGrp="1"/>
          </p:cNvSpPr>
          <p:nvPr>
            <p:ph type="sldNum" sz="quarter" idx="12"/>
          </p:nvPr>
        </p:nvSpPr>
        <p:spPr/>
        <p:txBody>
          <a:bodyPr/>
          <a:lstStyle/>
          <a:p>
            <a:fld id="{D42E03B7-B197-45BF-BAB2-7E6E86EEA5C7}" type="slidenum">
              <a:rPr lang="en-US" smtClean="0"/>
              <a:t>5</a:t>
            </a:fld>
            <a:endParaRPr lang="en-US"/>
          </a:p>
        </p:txBody>
      </p:sp>
    </p:spTree>
    <p:extLst>
      <p:ext uri="{BB962C8B-B14F-4D97-AF65-F5344CB8AC3E}">
        <p14:creationId xmlns:p14="http://schemas.microsoft.com/office/powerpoint/2010/main" val="4145514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Madoff method of sales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A strategy of investing was what sales pitch of Madoff was and comprised blue-chip stocks purchasing and take of contracts that were options on them. </a:t>
            </a:r>
            <a:endParaRPr lang="en-US" dirty="0" smtClean="0"/>
          </a:p>
          <a:p>
            <a:pPr>
              <a:buFont typeface="Wingdings" panose="05000000000000000000" pitchFamily="2" charset="2"/>
              <a:buChar char="Ø"/>
            </a:pPr>
            <a:r>
              <a:rPr lang="en-US" dirty="0" smtClean="0"/>
              <a:t>In </a:t>
            </a:r>
            <a:r>
              <a:rPr lang="en-US" dirty="0"/>
              <a:t>1992 with The Wall Street Journal, Madoff had discussed his supposed methods with Avellino and </a:t>
            </a:r>
            <a:r>
              <a:rPr lang="en-US" dirty="0" err="1" smtClean="0"/>
              <a:t>Bienes</a:t>
            </a:r>
            <a:r>
              <a:rPr lang="en-US" dirty="0" smtClean="0"/>
              <a:t>.</a:t>
            </a:r>
            <a:endParaRPr lang="en-US" dirty="0"/>
          </a:p>
        </p:txBody>
      </p:sp>
      <p:sp>
        <p:nvSpPr>
          <p:cNvPr id="4" name="Slide Number Placeholder 3"/>
          <p:cNvSpPr>
            <a:spLocks noGrp="1"/>
          </p:cNvSpPr>
          <p:nvPr>
            <p:ph type="sldNum" sz="quarter" idx="12"/>
          </p:nvPr>
        </p:nvSpPr>
        <p:spPr/>
        <p:txBody>
          <a:bodyPr/>
          <a:lstStyle/>
          <a:p>
            <a:fld id="{D42E03B7-B197-45BF-BAB2-7E6E86EEA5C7}" type="slidenum">
              <a:rPr lang="en-US" smtClean="0"/>
              <a:t>6</a:t>
            </a:fld>
            <a:endParaRPr lang="en-US"/>
          </a:p>
        </p:txBody>
      </p:sp>
    </p:spTree>
    <p:extLst>
      <p:ext uri="{BB962C8B-B14F-4D97-AF65-F5344CB8AC3E}">
        <p14:creationId xmlns:p14="http://schemas.microsoft.com/office/powerpoint/2010/main" val="2895609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Ø"/>
            </a:pPr>
            <a:r>
              <a:rPr lang="en-US" dirty="0"/>
              <a:t>Madoff offered returns that were modest but steady rather than offering to all comers’ high </a:t>
            </a:r>
            <a:r>
              <a:rPr lang="en-US" dirty="0" smtClean="0"/>
              <a:t>returns to exclusive clientele. </a:t>
            </a:r>
          </a:p>
          <a:p>
            <a:pPr>
              <a:buFont typeface="Wingdings" panose="05000000000000000000" pitchFamily="2" charset="2"/>
              <a:buChar char="Ø"/>
            </a:pPr>
            <a:r>
              <a:rPr lang="en-US" dirty="0"/>
              <a:t>The method of investment was marketed as being too complicated to be understood by the outsiders. </a:t>
            </a:r>
            <a:endParaRPr lang="en-US" dirty="0" smtClean="0"/>
          </a:p>
          <a:p>
            <a:pPr>
              <a:buFont typeface="Wingdings" panose="05000000000000000000" pitchFamily="2" charset="2"/>
              <a:buChar char="Ø"/>
            </a:pPr>
            <a:r>
              <a:rPr lang="en-US" dirty="0" smtClean="0"/>
              <a:t>Madoff </a:t>
            </a:r>
            <a:r>
              <a:rPr lang="en-US" dirty="0"/>
              <a:t>kept the financial statements guarded closely and concerning the firms business, he was secretive</a:t>
            </a:r>
          </a:p>
        </p:txBody>
      </p:sp>
      <p:sp>
        <p:nvSpPr>
          <p:cNvPr id="4" name="Slide Number Placeholder 3"/>
          <p:cNvSpPr>
            <a:spLocks noGrp="1"/>
          </p:cNvSpPr>
          <p:nvPr>
            <p:ph type="sldNum" sz="quarter" idx="12"/>
          </p:nvPr>
        </p:nvSpPr>
        <p:spPr/>
        <p:txBody>
          <a:bodyPr/>
          <a:lstStyle/>
          <a:p>
            <a:fld id="{D42E03B7-B197-45BF-BAB2-7E6E86EEA5C7}" type="slidenum">
              <a:rPr lang="en-US" smtClean="0"/>
              <a:t>7</a:t>
            </a:fld>
            <a:endParaRPr lang="en-US"/>
          </a:p>
        </p:txBody>
      </p:sp>
    </p:spTree>
    <p:extLst>
      <p:ext uri="{BB962C8B-B14F-4D97-AF65-F5344CB8AC3E}">
        <p14:creationId xmlns:p14="http://schemas.microsoft.com/office/powerpoint/2010/main" val="1945627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anose="05000000000000000000" pitchFamily="2" charset="2"/>
              <a:buChar char="Ø"/>
            </a:pPr>
            <a:r>
              <a:rPr lang="en-US" dirty="0"/>
              <a:t>Madoff returns that were apparently </a:t>
            </a:r>
            <a:r>
              <a:rPr lang="en-US" dirty="0" smtClean="0"/>
              <a:t>ultrahigh persuaded many clients. </a:t>
            </a:r>
          </a:p>
          <a:p>
            <a:pPr>
              <a:buFont typeface="Wingdings" panose="05000000000000000000" pitchFamily="2" charset="2"/>
              <a:buChar char="Ø"/>
            </a:pPr>
            <a:r>
              <a:rPr lang="en-US" dirty="0"/>
              <a:t>He used the new capital to fund payouts whenever clients wished to redeem their investments. </a:t>
            </a:r>
            <a:endParaRPr lang="en-US" dirty="0" smtClean="0"/>
          </a:p>
          <a:p>
            <a:pPr>
              <a:buFont typeface="Wingdings" panose="05000000000000000000" pitchFamily="2" charset="2"/>
              <a:buChar char="Ø"/>
            </a:pPr>
            <a:r>
              <a:rPr lang="en-US" dirty="0" smtClean="0"/>
              <a:t>He </a:t>
            </a:r>
            <a:r>
              <a:rPr lang="en-US" dirty="0"/>
              <a:t>attracted this through unbelievable returns reputations and earning his victims trust by grooming them. </a:t>
            </a:r>
            <a:endParaRPr lang="en-US" dirty="0" smtClean="0"/>
          </a:p>
          <a:p>
            <a:pPr>
              <a:buFont typeface="Wingdings" panose="05000000000000000000" pitchFamily="2" charset="2"/>
              <a:buChar char="Ø"/>
            </a:pPr>
            <a:r>
              <a:rPr lang="en-US" dirty="0" smtClean="0"/>
              <a:t>He </a:t>
            </a:r>
            <a:r>
              <a:rPr lang="en-US" dirty="0"/>
              <a:t>initially turned the clients away by cultivating an exclusivity image. The model roughly allowed cashing out at a profit roughly half of the investors that Madoff </a:t>
            </a:r>
            <a:r>
              <a:rPr lang="en-US" dirty="0" smtClean="0"/>
              <a:t>had.</a:t>
            </a:r>
            <a:endParaRPr lang="en-US" dirty="0"/>
          </a:p>
        </p:txBody>
      </p:sp>
      <p:sp>
        <p:nvSpPr>
          <p:cNvPr id="4" name="Slide Number Placeholder 3"/>
          <p:cNvSpPr>
            <a:spLocks noGrp="1"/>
          </p:cNvSpPr>
          <p:nvPr>
            <p:ph type="sldNum" sz="quarter" idx="12"/>
          </p:nvPr>
        </p:nvSpPr>
        <p:spPr/>
        <p:txBody>
          <a:bodyPr/>
          <a:lstStyle/>
          <a:p>
            <a:fld id="{D42E03B7-B197-45BF-BAB2-7E6E86EEA5C7}" type="slidenum">
              <a:rPr lang="en-US" smtClean="0"/>
              <a:t>8</a:t>
            </a:fld>
            <a:endParaRPr lang="en-US"/>
          </a:p>
        </p:txBody>
      </p:sp>
    </p:spTree>
    <p:extLst>
      <p:ext uri="{BB962C8B-B14F-4D97-AF65-F5344CB8AC3E}">
        <p14:creationId xmlns:p14="http://schemas.microsoft.com/office/powerpoint/2010/main" val="1153503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Madoff accessing Washington</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Through the top trade group of the industry, there was unusual access to the Washington lawmakers and regulations by the family of </a:t>
            </a:r>
            <a:r>
              <a:rPr lang="en-US" dirty="0" smtClean="0"/>
              <a:t>Madoff.</a:t>
            </a:r>
          </a:p>
          <a:p>
            <a:pPr>
              <a:buFont typeface="Wingdings" panose="05000000000000000000" pitchFamily="2" charset="2"/>
              <a:buChar char="Ø"/>
            </a:pPr>
            <a:endParaRPr lang="en-US" dirty="0" smtClean="0"/>
          </a:p>
        </p:txBody>
      </p:sp>
      <p:sp>
        <p:nvSpPr>
          <p:cNvPr id="4" name="Slide Number Placeholder 3"/>
          <p:cNvSpPr>
            <a:spLocks noGrp="1"/>
          </p:cNvSpPr>
          <p:nvPr>
            <p:ph type="sldNum" sz="quarter" idx="12"/>
          </p:nvPr>
        </p:nvSpPr>
        <p:spPr/>
        <p:txBody>
          <a:bodyPr/>
          <a:lstStyle/>
          <a:p>
            <a:fld id="{D42E03B7-B197-45BF-BAB2-7E6E86EEA5C7}" type="slidenum">
              <a:rPr lang="en-US" smtClean="0"/>
              <a:t>9</a:t>
            </a:fld>
            <a:endParaRPr lang="en-US"/>
          </a:p>
        </p:txBody>
      </p:sp>
    </p:spTree>
    <p:extLst>
      <p:ext uri="{BB962C8B-B14F-4D97-AF65-F5344CB8AC3E}">
        <p14:creationId xmlns:p14="http://schemas.microsoft.com/office/powerpoint/2010/main" val="4087636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Madoff investigated</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Over a period of sixteen years, the United States Securities and Exchange Commission (SEC) and other regulatory authorities as well investigated Madoff Securities LLC over eight times.  </a:t>
            </a:r>
            <a:endParaRPr lang="en-US" dirty="0" smtClean="0"/>
          </a:p>
          <a:p>
            <a:pPr>
              <a:buFont typeface="Wingdings" panose="05000000000000000000" pitchFamily="2" charset="2"/>
              <a:buChar char="Ø"/>
            </a:pPr>
            <a:r>
              <a:rPr lang="en-US" dirty="0" smtClean="0"/>
              <a:t>Madoff </a:t>
            </a:r>
            <a:r>
              <a:rPr lang="en-US" dirty="0"/>
              <a:t>and his securities had been being investigated by the Securities and Exchange Commission on and off since 1999. </a:t>
            </a:r>
            <a:endParaRPr lang="en-US" dirty="0" smtClean="0"/>
          </a:p>
          <a:p>
            <a:pPr>
              <a:buFont typeface="Wingdings" panose="05000000000000000000" pitchFamily="2" charset="2"/>
              <a:buChar char="Ø"/>
            </a:pPr>
            <a:r>
              <a:rPr lang="en-US" dirty="0" smtClean="0"/>
              <a:t>This </a:t>
            </a:r>
            <a:r>
              <a:rPr lang="en-US" dirty="0"/>
              <a:t>fact frustrated many people when Madoff was finally prosecuted and there was a feeling that there could have been the preventing of the biggest damage if there was rigorous in the initials investigations.</a:t>
            </a:r>
          </a:p>
        </p:txBody>
      </p:sp>
      <p:sp>
        <p:nvSpPr>
          <p:cNvPr id="4" name="Slide Number Placeholder 3"/>
          <p:cNvSpPr>
            <a:spLocks noGrp="1"/>
          </p:cNvSpPr>
          <p:nvPr>
            <p:ph type="sldNum" sz="quarter" idx="12"/>
          </p:nvPr>
        </p:nvSpPr>
        <p:spPr/>
        <p:txBody>
          <a:bodyPr/>
          <a:lstStyle/>
          <a:p>
            <a:fld id="{D42E03B7-B197-45BF-BAB2-7E6E86EEA5C7}" type="slidenum">
              <a:rPr lang="en-US" smtClean="0"/>
              <a:t>10</a:t>
            </a:fld>
            <a:endParaRPr lang="en-US"/>
          </a:p>
        </p:txBody>
      </p:sp>
    </p:spTree>
    <p:extLst>
      <p:ext uri="{BB962C8B-B14F-4D97-AF65-F5344CB8AC3E}">
        <p14:creationId xmlns:p14="http://schemas.microsoft.com/office/powerpoint/2010/main" val="563081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Sentencing</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A prison sentence of 150 years was recommended by the prosecutors which under sentencing guidelines is the maximum possible under federal. </a:t>
            </a:r>
            <a:endParaRPr lang="en-US" dirty="0" smtClean="0"/>
          </a:p>
          <a:p>
            <a:pPr>
              <a:buFont typeface="Wingdings" panose="05000000000000000000" pitchFamily="2" charset="2"/>
              <a:buChar char="Ø"/>
            </a:pPr>
            <a:r>
              <a:rPr lang="en-US" dirty="0" smtClean="0"/>
              <a:t>This </a:t>
            </a:r>
            <a:r>
              <a:rPr lang="en-US" dirty="0"/>
              <a:t>was because Madoff has failed to provide meaningful assistance or cooperation according to prosecutors. </a:t>
            </a:r>
            <a:endParaRPr lang="en-US" dirty="0" smtClean="0"/>
          </a:p>
          <a:p>
            <a:pPr>
              <a:buFont typeface="Wingdings" panose="05000000000000000000" pitchFamily="2" charset="2"/>
              <a:buChar char="Ø"/>
            </a:pPr>
            <a:r>
              <a:rPr lang="en-US" dirty="0" smtClean="0"/>
              <a:t>50 </a:t>
            </a:r>
            <a:r>
              <a:rPr lang="en-US" dirty="0"/>
              <a:t>years had been recommended by the Bureau of United States Prisons while 12 years had been recommended by Ira Sorkin who was the </a:t>
            </a:r>
            <a:r>
              <a:rPr lang="en-US" dirty="0" smtClean="0"/>
              <a:t>defense </a:t>
            </a:r>
            <a:r>
              <a:rPr lang="en-US" dirty="0"/>
              <a:t>lawyer and argued that Madoff had </a:t>
            </a:r>
            <a:r>
              <a:rPr lang="en-US" dirty="0" smtClean="0"/>
              <a:t>confessed. </a:t>
            </a:r>
            <a:r>
              <a:rPr lang="en-US" dirty="0"/>
              <a:t>(Sander, 2009)</a:t>
            </a:r>
          </a:p>
          <a:p>
            <a:pPr>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fld id="{D42E03B7-B197-45BF-BAB2-7E6E86EEA5C7}" type="slidenum">
              <a:rPr lang="en-US" smtClean="0"/>
              <a:t>11</a:t>
            </a:fld>
            <a:endParaRPr lang="en-US"/>
          </a:p>
        </p:txBody>
      </p:sp>
    </p:spTree>
    <p:extLst>
      <p:ext uri="{BB962C8B-B14F-4D97-AF65-F5344CB8AC3E}">
        <p14:creationId xmlns:p14="http://schemas.microsoft.com/office/powerpoint/2010/main" val="4199242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Madoff sentencing video</a:t>
            </a:r>
            <a:endParaRPr lang="en-US" dirty="0"/>
          </a:p>
        </p:txBody>
      </p:sp>
      <p:pic>
        <p:nvPicPr>
          <p:cNvPr id="4" name="Madoff Sentenced To 150 Years(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388043" y="1930400"/>
            <a:ext cx="5175250" cy="3881437"/>
          </a:xfrm>
        </p:spPr>
      </p:pic>
      <p:sp>
        <p:nvSpPr>
          <p:cNvPr id="5" name="Slide Number Placeholder 4"/>
          <p:cNvSpPr>
            <a:spLocks noGrp="1"/>
          </p:cNvSpPr>
          <p:nvPr>
            <p:ph type="sldNum" sz="quarter" idx="12"/>
          </p:nvPr>
        </p:nvSpPr>
        <p:spPr/>
        <p:txBody>
          <a:bodyPr/>
          <a:lstStyle/>
          <a:p>
            <a:fld id="{D42E03B7-B197-45BF-BAB2-7E6E86EEA5C7}" type="slidenum">
              <a:rPr lang="en-US" smtClean="0"/>
              <a:t>12</a:t>
            </a:fld>
            <a:endParaRPr lang="en-US"/>
          </a:p>
        </p:txBody>
      </p:sp>
    </p:spTree>
    <p:extLst>
      <p:ext uri="{BB962C8B-B14F-4D97-AF65-F5344CB8AC3E}">
        <p14:creationId xmlns:p14="http://schemas.microsoft.com/office/powerpoint/2010/main" val="12608552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Madoff affected clients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t>The United States Bankruptcy Court on 4</a:t>
            </a:r>
            <a:r>
              <a:rPr lang="en-US" baseline="30000" dirty="0"/>
              <a:t>th</a:t>
            </a:r>
            <a:r>
              <a:rPr lang="en-US" dirty="0"/>
              <a:t> February in Manhattan released a client list with at least 13, 500 accounts that were different in a 162-page. </a:t>
            </a:r>
            <a:endParaRPr lang="en-US" dirty="0" smtClean="0"/>
          </a:p>
          <a:p>
            <a:pPr>
              <a:buFont typeface="Wingdings" panose="05000000000000000000" pitchFamily="2" charset="2"/>
              <a:buChar char="Ø"/>
            </a:pPr>
            <a:r>
              <a:rPr lang="en-US" dirty="0" smtClean="0"/>
              <a:t>However</a:t>
            </a:r>
            <a:r>
              <a:rPr lang="en-US" dirty="0"/>
              <a:t>, the amounts invested was not published and the list did not include Ascot Partners, Fairfield Greenwich Group, and </a:t>
            </a:r>
            <a:r>
              <a:rPr lang="en-US" dirty="0" err="1"/>
              <a:t>Chais</a:t>
            </a:r>
            <a:r>
              <a:rPr lang="en-US" dirty="0"/>
              <a:t> Investments individual investors. </a:t>
            </a:r>
            <a:endParaRPr lang="en-US" dirty="0" smtClean="0"/>
          </a:p>
          <a:p>
            <a:pPr>
              <a:buFont typeface="Wingdings" panose="05000000000000000000" pitchFamily="2" charset="2"/>
              <a:buChar char="Ø"/>
            </a:pPr>
            <a:r>
              <a:rPr lang="en-US" dirty="0" smtClean="0"/>
              <a:t>The </a:t>
            </a:r>
            <a:r>
              <a:rPr lang="en-US" dirty="0"/>
              <a:t>fraud affected clients included hedge funds, banks, universities, charities, and wealthy individuals. </a:t>
            </a:r>
            <a:endParaRPr lang="en-US" dirty="0" smtClean="0"/>
          </a:p>
          <a:p>
            <a:pPr>
              <a:buFont typeface="Wingdings" panose="05000000000000000000" pitchFamily="2" charset="2"/>
              <a:buChar char="Ø"/>
            </a:pPr>
            <a:r>
              <a:rPr lang="en-US" dirty="0" smtClean="0"/>
              <a:t>Other </a:t>
            </a:r>
            <a:r>
              <a:rPr lang="en-US" dirty="0"/>
              <a:t>clients affected by fraud that are notable include economist Henry Kaufman, actor Kevin Bacon and Salomon Brothers among others.</a:t>
            </a:r>
          </a:p>
        </p:txBody>
      </p:sp>
      <p:sp>
        <p:nvSpPr>
          <p:cNvPr id="4" name="Slide Number Placeholder 3"/>
          <p:cNvSpPr>
            <a:spLocks noGrp="1"/>
          </p:cNvSpPr>
          <p:nvPr>
            <p:ph type="sldNum" sz="quarter" idx="12"/>
          </p:nvPr>
        </p:nvSpPr>
        <p:spPr/>
        <p:txBody>
          <a:bodyPr/>
          <a:lstStyle/>
          <a:p>
            <a:fld id="{D42E03B7-B197-45BF-BAB2-7E6E86EEA5C7}" type="slidenum">
              <a:rPr lang="en-US" smtClean="0"/>
              <a:t>13</a:t>
            </a:fld>
            <a:endParaRPr lang="en-US"/>
          </a:p>
        </p:txBody>
      </p:sp>
    </p:spTree>
    <p:extLst>
      <p:ext uri="{BB962C8B-B14F-4D97-AF65-F5344CB8AC3E}">
        <p14:creationId xmlns:p14="http://schemas.microsoft.com/office/powerpoint/2010/main" val="2904749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Sentencing aftermath</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The complexity and the sheer size of Madoff betrayal of his investors were displayed by the paper trail of victims claim. </a:t>
            </a:r>
            <a:endParaRPr lang="en-US" dirty="0" smtClean="0"/>
          </a:p>
          <a:p>
            <a:pPr>
              <a:buFont typeface="Wingdings" panose="05000000000000000000" pitchFamily="2" charset="2"/>
              <a:buChar char="Ø"/>
            </a:pPr>
            <a:r>
              <a:rPr lang="en-US" dirty="0" smtClean="0"/>
              <a:t>Beginning </a:t>
            </a:r>
            <a:r>
              <a:rPr lang="en-US" dirty="0"/>
              <a:t>in the 1960s, the scam by Madoff ran for more than five decades and the firm had a “profit” of $47 billion according to the final account statements which had millions of pages of trades that were fake and comprised shady accounting.  </a:t>
            </a:r>
            <a:endParaRPr lang="en-US" dirty="0" smtClean="0"/>
          </a:p>
          <a:p>
            <a:pPr>
              <a:buFont typeface="Wingdings" panose="05000000000000000000" pitchFamily="2" charset="2"/>
              <a:buChar char="Ø"/>
            </a:pPr>
            <a:r>
              <a:rPr lang="en-US" dirty="0" smtClean="0"/>
              <a:t>Madoff </a:t>
            </a:r>
            <a:r>
              <a:rPr lang="en-US" dirty="0"/>
              <a:t>will spend the rest of his life in prison after pleading guilty in 2009, the life savings of thousands of his investors was lost and harrowing sense of the victim’s loss they endured is detailed in multiple </a:t>
            </a:r>
            <a:r>
              <a:rPr lang="en-US" dirty="0" smtClean="0"/>
              <a:t>tales. (</a:t>
            </a:r>
            <a:r>
              <a:rPr lang="en-US" dirty="0" err="1" smtClean="0"/>
              <a:t>Henriques</a:t>
            </a:r>
            <a:r>
              <a:rPr lang="en-US" dirty="0" smtClean="0"/>
              <a:t>, 2011)</a:t>
            </a:r>
            <a:endParaRPr lang="en-US" dirty="0"/>
          </a:p>
        </p:txBody>
      </p:sp>
      <p:sp>
        <p:nvSpPr>
          <p:cNvPr id="4" name="Slide Number Placeholder 3"/>
          <p:cNvSpPr>
            <a:spLocks noGrp="1"/>
          </p:cNvSpPr>
          <p:nvPr>
            <p:ph type="sldNum" sz="quarter" idx="12"/>
          </p:nvPr>
        </p:nvSpPr>
        <p:spPr/>
        <p:txBody>
          <a:bodyPr/>
          <a:lstStyle/>
          <a:p>
            <a:fld id="{D42E03B7-B197-45BF-BAB2-7E6E86EEA5C7}" type="slidenum">
              <a:rPr lang="en-US" smtClean="0"/>
              <a:t>14</a:t>
            </a:fld>
            <a:endParaRPr lang="en-US"/>
          </a:p>
        </p:txBody>
      </p:sp>
    </p:spTree>
    <p:extLst>
      <p:ext uri="{BB962C8B-B14F-4D97-AF65-F5344CB8AC3E}">
        <p14:creationId xmlns:p14="http://schemas.microsoft.com/office/powerpoint/2010/main" val="333000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85000" lnSpcReduction="10000"/>
          </a:bodyPr>
          <a:lstStyle/>
          <a:p>
            <a:pPr>
              <a:buFont typeface="Wingdings" panose="05000000000000000000" pitchFamily="2" charset="2"/>
              <a:buChar char="Ø"/>
            </a:pPr>
            <a:r>
              <a:rPr lang="en-US" dirty="0"/>
              <a:t>United States of America history is associated with many white collar crimes. </a:t>
            </a:r>
            <a:endParaRPr lang="en-US" dirty="0" smtClean="0"/>
          </a:p>
          <a:p>
            <a:pPr>
              <a:buFont typeface="Wingdings" panose="05000000000000000000" pitchFamily="2" charset="2"/>
              <a:buChar char="Ø"/>
            </a:pPr>
            <a:r>
              <a:rPr lang="en-US" dirty="0" smtClean="0"/>
              <a:t>A </a:t>
            </a:r>
            <a:r>
              <a:rPr lang="en-US" dirty="0"/>
              <a:t>good example of white-collar crime with financial gains in the United States of America history involved Bernie Madoff. </a:t>
            </a:r>
            <a:endParaRPr lang="en-US" dirty="0" smtClean="0"/>
          </a:p>
          <a:p>
            <a:pPr>
              <a:buFont typeface="Wingdings" panose="05000000000000000000" pitchFamily="2" charset="2"/>
              <a:buChar char="Ø"/>
            </a:pPr>
            <a:r>
              <a:rPr lang="en-US" dirty="0" smtClean="0"/>
              <a:t>Madoff </a:t>
            </a:r>
            <a:r>
              <a:rPr lang="en-US" dirty="0"/>
              <a:t>was an American financier who had executed in the history of America the largest Ponzi scheme. </a:t>
            </a:r>
            <a:endParaRPr lang="en-US" dirty="0" smtClean="0"/>
          </a:p>
          <a:p>
            <a:pPr>
              <a:buFont typeface="Wingdings" panose="05000000000000000000" pitchFamily="2" charset="2"/>
              <a:buChar char="Ø"/>
            </a:pPr>
            <a:r>
              <a:rPr lang="en-US" dirty="0" smtClean="0"/>
              <a:t>Bernie </a:t>
            </a:r>
            <a:r>
              <a:rPr lang="en-US" dirty="0"/>
              <a:t>Madoff had defrauded many investors billions of dollars. </a:t>
            </a:r>
            <a:endParaRPr lang="en-US" dirty="0" smtClean="0"/>
          </a:p>
          <a:p>
            <a:pPr>
              <a:buFont typeface="Wingdings" panose="05000000000000000000" pitchFamily="2" charset="2"/>
              <a:buChar char="Ø"/>
            </a:pPr>
            <a:r>
              <a:rPr lang="en-US" dirty="0" smtClean="0"/>
              <a:t>The </a:t>
            </a:r>
            <a:r>
              <a:rPr lang="en-US" dirty="0"/>
              <a:t>Madoff scandal of investment was discovered in 2008 and was a major stock and securities case. </a:t>
            </a:r>
            <a:endParaRPr lang="en-US" dirty="0" smtClean="0"/>
          </a:p>
          <a:p>
            <a:pPr>
              <a:buFont typeface="Wingdings" panose="05000000000000000000" pitchFamily="2" charset="2"/>
              <a:buChar char="Ø"/>
            </a:pPr>
            <a:r>
              <a:rPr lang="en-US" dirty="0" smtClean="0"/>
              <a:t>Madoff </a:t>
            </a:r>
            <a:r>
              <a:rPr lang="en-US" dirty="0"/>
              <a:t>in 2008 admitted his business wealth management was a Ponzi scheme elaboration. </a:t>
            </a:r>
            <a:endParaRPr lang="en-US" dirty="0" smtClean="0"/>
          </a:p>
          <a:p>
            <a:pPr>
              <a:buFont typeface="Wingdings" panose="05000000000000000000" pitchFamily="2" charset="2"/>
              <a:buChar char="Ø"/>
            </a:pPr>
            <a:r>
              <a:rPr lang="en-US" dirty="0" smtClean="0"/>
              <a:t>Madoff </a:t>
            </a:r>
            <a:r>
              <a:rPr lang="en-US" dirty="0"/>
              <a:t>pleaded guilty to federal felony counts that were eleven in 2009 and included mail fraud, perjury, and money laundering and securities fraud among others. </a:t>
            </a:r>
            <a:endParaRPr lang="en-US" dirty="0" smtClean="0"/>
          </a:p>
          <a:p>
            <a:pPr>
              <a:buFont typeface="Wingdings" panose="05000000000000000000" pitchFamily="2" charset="2"/>
              <a:buChar char="Ø"/>
            </a:pPr>
            <a:r>
              <a:rPr lang="en-US" dirty="0" smtClean="0"/>
              <a:t>Ponzi </a:t>
            </a:r>
            <a:r>
              <a:rPr lang="en-US" dirty="0"/>
              <a:t>scheme is a symbol of greed and dishonesty culture. The Madoff investment scandal is a good example of the many white-collar crime in the United States that was elaborate of Ponzi scheme largest in history.</a:t>
            </a:r>
          </a:p>
        </p:txBody>
      </p:sp>
      <p:sp>
        <p:nvSpPr>
          <p:cNvPr id="4" name="Slide Number Placeholder 3"/>
          <p:cNvSpPr>
            <a:spLocks noGrp="1"/>
          </p:cNvSpPr>
          <p:nvPr>
            <p:ph type="sldNum" sz="quarter" idx="12"/>
          </p:nvPr>
        </p:nvSpPr>
        <p:spPr/>
        <p:txBody>
          <a:bodyPr/>
          <a:lstStyle/>
          <a:p>
            <a:fld id="{D42E03B7-B197-45BF-BAB2-7E6E86EEA5C7}" type="slidenum">
              <a:rPr lang="en-US" smtClean="0"/>
              <a:t>15</a:t>
            </a:fld>
            <a:endParaRPr lang="en-US"/>
          </a:p>
        </p:txBody>
      </p:sp>
    </p:spTree>
    <p:extLst>
      <p:ext uri="{BB962C8B-B14F-4D97-AF65-F5344CB8AC3E}">
        <p14:creationId xmlns:p14="http://schemas.microsoft.com/office/powerpoint/2010/main" val="3769206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a:t>Sander, P. J. (2009). </a:t>
            </a:r>
            <a:r>
              <a:rPr lang="en-US" i="1" dirty="0"/>
              <a:t>Madoff: Corruption, deceit, and the making of the world's most notorious Ponzi scheme</a:t>
            </a:r>
            <a:r>
              <a:rPr lang="en-US" dirty="0"/>
              <a:t>. Guilford, Conn: Lyons Press.</a:t>
            </a:r>
          </a:p>
          <a:p>
            <a:r>
              <a:rPr lang="en-US" dirty="0"/>
              <a:t>Cross, C. (2014). </a:t>
            </a:r>
            <a:r>
              <a:rPr lang="en-US" i="1" dirty="0"/>
              <a:t>Anatomy of a Ponzi: Scams past and present</a:t>
            </a:r>
            <a:r>
              <a:rPr lang="en-US" dirty="0"/>
              <a:t>.</a:t>
            </a:r>
          </a:p>
          <a:p>
            <a:r>
              <a:rPr lang="en-US" dirty="0" err="1"/>
              <a:t>Henriques</a:t>
            </a:r>
            <a:r>
              <a:rPr lang="en-US" dirty="0"/>
              <a:t>, D. B. (2011). </a:t>
            </a:r>
            <a:r>
              <a:rPr lang="en-US" i="1" dirty="0"/>
              <a:t>The Wizard of Lies: Bernie Madoff and the death of trust</a:t>
            </a:r>
            <a:r>
              <a:rPr lang="en-US" dirty="0"/>
              <a:t>. Carlton North: Scribe Publications.</a:t>
            </a:r>
          </a:p>
          <a:p>
            <a:r>
              <a:rPr lang="en-US" dirty="0" err="1"/>
              <a:t>Kotz</a:t>
            </a:r>
            <a:r>
              <a:rPr lang="en-US" dirty="0"/>
              <a:t>, H. D., &amp; United States. (2009). </a:t>
            </a:r>
            <a:r>
              <a:rPr lang="en-US" i="1" dirty="0"/>
              <a:t>Investigation of failure of the SEC to uncover Bernard Madoff's Ponzi scheme [electronic resource]: Public version</a:t>
            </a:r>
            <a:r>
              <a:rPr lang="en-US" dirty="0"/>
              <a:t>. Washington, DC: U.S. Securities and Exchange Commission.</a:t>
            </a:r>
          </a:p>
          <a:p>
            <a:r>
              <a:rPr lang="en-US" dirty="0" err="1"/>
              <a:t>Arvedlund</a:t>
            </a:r>
            <a:r>
              <a:rPr lang="en-US" dirty="0"/>
              <a:t>, E. (2010). </a:t>
            </a:r>
            <a:r>
              <a:rPr lang="en-US" i="1" dirty="0"/>
              <a:t>Too good to be true: The rise and fall of Bernie Madoff</a:t>
            </a:r>
            <a:r>
              <a:rPr lang="en-US" dirty="0"/>
              <a:t>. New York: Penguin Group.</a:t>
            </a:r>
          </a:p>
          <a:p>
            <a:r>
              <a:rPr lang="en-US" dirty="0"/>
              <a:t>Overton, W. (2013). </a:t>
            </a:r>
            <a:r>
              <a:rPr lang="en-US" i="1" dirty="0"/>
              <a:t>Wall Street scandals: Greed and trading on Wall Street the American Way</a:t>
            </a:r>
            <a:r>
              <a:rPr lang="en-US" dirty="0"/>
              <a:t>. Bloomington, IN: </a:t>
            </a:r>
            <a:r>
              <a:rPr lang="en-US" dirty="0" err="1"/>
              <a:t>XLibris</a:t>
            </a:r>
            <a:r>
              <a:rPr lang="en-US" dirty="0"/>
              <a:t>.</a:t>
            </a:r>
          </a:p>
          <a:p>
            <a:endParaRPr lang="en-US" dirty="0"/>
          </a:p>
        </p:txBody>
      </p:sp>
      <p:sp>
        <p:nvSpPr>
          <p:cNvPr id="4" name="Slide Number Placeholder 3"/>
          <p:cNvSpPr>
            <a:spLocks noGrp="1"/>
          </p:cNvSpPr>
          <p:nvPr>
            <p:ph type="sldNum" sz="quarter" idx="12"/>
          </p:nvPr>
        </p:nvSpPr>
        <p:spPr/>
        <p:txBody>
          <a:bodyPr/>
          <a:lstStyle/>
          <a:p>
            <a:fld id="{D42E03B7-B197-45BF-BAB2-7E6E86EEA5C7}" type="slidenum">
              <a:rPr lang="en-US" smtClean="0"/>
              <a:t>16</a:t>
            </a:fld>
            <a:endParaRPr lang="en-US"/>
          </a:p>
        </p:txBody>
      </p:sp>
    </p:spTree>
    <p:extLst>
      <p:ext uri="{BB962C8B-B14F-4D97-AF65-F5344CB8AC3E}">
        <p14:creationId xmlns:p14="http://schemas.microsoft.com/office/powerpoint/2010/main" val="5063748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56</TotalTime>
  <Words>3097</Words>
  <Application>Microsoft Office PowerPoint</Application>
  <PresentationFormat>Widescreen</PresentationFormat>
  <Paragraphs>168</Paragraphs>
  <Slides>16</Slides>
  <Notes>14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Trebuchet MS</vt:lpstr>
      <vt:lpstr>Wingdings</vt:lpstr>
      <vt:lpstr>Wingdings 3</vt:lpstr>
      <vt:lpstr>Facet</vt:lpstr>
      <vt:lpstr> Name Institution Date White Collar Crime</vt:lpstr>
      <vt:lpstr>Introduction</vt:lpstr>
      <vt:lpstr>Bernie Madoff &amp; Madoff Investment Securities </vt:lpstr>
      <vt:lpstr>PowerPoint Presentation</vt:lpstr>
      <vt:lpstr>Madoff Strategy</vt:lpstr>
      <vt:lpstr>Madoff method of sales</vt:lpstr>
      <vt:lpstr>PowerPoint Presentation</vt:lpstr>
      <vt:lpstr>PowerPoint Presentation</vt:lpstr>
      <vt:lpstr>Madoff accessing Washington</vt:lpstr>
      <vt:lpstr>Madoff investigated</vt:lpstr>
      <vt:lpstr>Sentencing</vt:lpstr>
      <vt:lpstr>Madoff sentencing video</vt:lpstr>
      <vt:lpstr>Madoff affected clients</vt:lpstr>
      <vt:lpstr>Sentencing aftermath</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Institution Date White Collar Crime</dc:title>
  <dc:creator>samuel kibe</dc:creator>
  <cp:lastModifiedBy>samuel kibe</cp:lastModifiedBy>
  <cp:revision>7</cp:revision>
  <dcterms:created xsi:type="dcterms:W3CDTF">2019-04-20T17:37:30Z</dcterms:created>
  <dcterms:modified xsi:type="dcterms:W3CDTF">2019-04-20T18:34:17Z</dcterms:modified>
</cp:coreProperties>
</file>